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0" d="100"/>
          <a:sy n="70" d="100"/>
        </p:scale>
        <p:origin x="116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4479B-705B-4489-957E-7E8A228BDFA0}"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89495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2/19/2025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416260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353525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153593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003677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38F49-B3E2-4BF0-BEC7-C30D34ABBB8D}" type="datetime1">
              <a:rPr lang="en-US" smtClean="0"/>
              <a:t>2/19/2025</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736454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38F49-B3E2-4BF0-BEC7-C30D34ABBB8D}" type="datetime1">
              <a:rPr lang="en-US" smtClean="0"/>
              <a:t>2/19/2025</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637988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38043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2506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F89F774-3FA6-43B8-9241-99959C8FD463}"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4810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2/19/2025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37359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2/19/2025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95363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2/19/2025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8975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E15BF18-0007-481C-AA29-413124BC3EE7}" type="datetime1">
              <a:rPr lang="en-US" smtClean="0"/>
              <a:t>2/19/2025</a:t>
            </a:fld>
            <a:endParaRPr lang="en-US"/>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4842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9BE9870-3748-43AD-B547-02A075CB4A1D}" type="datetime1">
              <a:rPr lang="en-US" smtClean="0"/>
              <a:t>2/19/2025</a:t>
            </a:fld>
            <a:endParaRPr lang="en-US"/>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07263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58E7897-33C5-4F1A-9307-D068E37F3DC7}" type="datetime1">
              <a:rPr lang="en-US" smtClean="0"/>
              <a:t>2/19/2025</a:t>
            </a:fld>
            <a:endParaRPr lang="en-US"/>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7910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2/19/2025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42407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DA38F49-B3E2-4BF0-BEC7-C30D34ABBB8D}" type="datetime1">
              <a:rPr lang="en-US" smtClean="0"/>
              <a:t>2/19/2025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27189247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pp.podscribe.ai/episode/83925922?tabValue=1" TargetMode="External"/><Relationship Id="rId3" Type="http://schemas.openxmlformats.org/officeDocument/2006/relationships/hyperlink" Target="https://web.archive.org/web/20100302212304/http:/uk.real.com/music/genre/Christian_Rock/articles/375445/-related-articles-page-5/" TargetMode="External"/><Relationship Id="rId7" Type="http://schemas.openxmlformats.org/officeDocument/2006/relationships/hyperlink" Target="https://genius.com/artists/Creed" TargetMode="External"/><Relationship Id="rId2" Type="http://schemas.openxmlformats.org/officeDocument/2006/relationships/hyperlink" Target="https://web.archive.org/web/20190427213543/http:/www.washingtonpost.com/wp-srv/WPcap/1999-09/28/010r-092899-idx.html" TargetMode="External"/><Relationship Id="rId1" Type="http://schemas.openxmlformats.org/officeDocument/2006/relationships/slideLayout" Target="../slideLayouts/slideLayout2.xml"/><Relationship Id="rId6" Type="http://schemas.openxmlformats.org/officeDocument/2006/relationships/hyperlink" Target="https://loudwire.com/creed-reunion-rumor-2020/" TargetMode="External"/><Relationship Id="rId5" Type="http://schemas.openxmlformats.org/officeDocument/2006/relationships/hyperlink" Target="https://chatgpt.com/" TargetMode="External"/><Relationship Id="rId4" Type="http://schemas.openxmlformats.org/officeDocument/2006/relationships/hyperlink" Target="https://www.metalsucks.net/2023/01/18/mark-tremonti-on-creed-reunion-im-sure-something-will-happen-at-some-poi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reed - Official Website">
            <a:extLst>
              <a:ext uri="{FF2B5EF4-FFF2-40B4-BE49-F238E27FC236}">
                <a16:creationId xmlns:a16="http://schemas.microsoft.com/office/drawing/2014/main" id="{35FEFB73-7D1B-195C-A655-E708B186E08F}"/>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9091"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E60E80-2168-EBE3-7747-7901A83D65F0}"/>
              </a:ext>
            </a:extLst>
          </p:cNvPr>
          <p:cNvSpPr>
            <a:spLocks noGrp="1"/>
          </p:cNvSpPr>
          <p:nvPr>
            <p:ph type="ctrTitle"/>
          </p:nvPr>
        </p:nvSpPr>
        <p:spPr>
          <a:xfrm>
            <a:off x="1154955" y="1447800"/>
            <a:ext cx="8825658" cy="3329581"/>
          </a:xfrm>
        </p:spPr>
        <p:txBody>
          <a:bodyPr>
            <a:normAutofit/>
          </a:bodyPr>
          <a:lstStyle/>
          <a:p>
            <a:pPr>
              <a:lnSpc>
                <a:spcPct val="90000"/>
              </a:lnSpc>
            </a:pPr>
            <a:r>
              <a:rPr lang="en-US" dirty="0">
                <a:solidFill>
                  <a:schemeClr val="tx1"/>
                </a:solidFill>
              </a:rPr>
              <a:t>Creed: Christian Rock or Just Rocking Christians?</a:t>
            </a:r>
          </a:p>
        </p:txBody>
      </p:sp>
      <p:sp>
        <p:nvSpPr>
          <p:cNvPr id="3" name="Subtitle 2">
            <a:extLst>
              <a:ext uri="{FF2B5EF4-FFF2-40B4-BE49-F238E27FC236}">
                <a16:creationId xmlns:a16="http://schemas.microsoft.com/office/drawing/2014/main" id="{AF8F0C59-F054-DACB-D316-CC319F6166F9}"/>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Anthony Fernandez</a:t>
            </a:r>
          </a:p>
        </p:txBody>
      </p:sp>
      <p:sp>
        <p:nvSpPr>
          <p:cNvPr id="1035" name="Rectangle 103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299710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FD93-25F5-3F5A-BDB1-22B82F6D60AC}"/>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9A684B24-F348-09DA-3DDD-92DE63DECE4A}"/>
              </a:ext>
            </a:extLst>
          </p:cNvPr>
          <p:cNvSpPr>
            <a:spLocks noGrp="1"/>
          </p:cNvSpPr>
          <p:nvPr>
            <p:ph idx="1"/>
          </p:nvPr>
        </p:nvSpPr>
        <p:spPr/>
        <p:txBody>
          <a:bodyPr>
            <a:normAutofit/>
          </a:bodyPr>
          <a:lstStyle/>
          <a:p>
            <a:r>
              <a:rPr lang="en-US" dirty="0">
                <a:hlinkClick r:id="rId2"/>
              </a:rPr>
              <a:t>https://web.archive.org/web/20190427213543/http://www.washingtonpost.com/wp-srv/WPcap/1999-09/28/010r-092899-idx.html</a:t>
            </a:r>
            <a:endParaRPr lang="en-US" dirty="0"/>
          </a:p>
          <a:p>
            <a:r>
              <a:rPr lang="en-US" dirty="0">
                <a:hlinkClick r:id="rId3"/>
              </a:rPr>
              <a:t>https://web.archive.org/web/20100302212304/http://uk.real.com/music/genre/Christian_Rock/articles/375445/-related-articles-page-5/</a:t>
            </a:r>
            <a:endParaRPr lang="en-US" dirty="0"/>
          </a:p>
          <a:p>
            <a:r>
              <a:rPr lang="en-US" dirty="0">
                <a:hlinkClick r:id="rId4"/>
              </a:rPr>
              <a:t>https://www.metalsucks.net/2023/01/18/mark-tremonti-on-creed-reunion-im-sure-something-will-happen-at-some-point/</a:t>
            </a:r>
            <a:endParaRPr lang="en-US" dirty="0"/>
          </a:p>
          <a:p>
            <a:r>
              <a:rPr lang="en-US" dirty="0">
                <a:hlinkClick r:id="rId5"/>
              </a:rPr>
              <a:t>https://chatgpt.com/</a:t>
            </a:r>
            <a:endParaRPr lang="en-US" dirty="0"/>
          </a:p>
          <a:p>
            <a:r>
              <a:rPr lang="en-US" dirty="0">
                <a:hlinkClick r:id="rId6"/>
              </a:rPr>
              <a:t>https://loudwire.com/creed-reunion-rumor-2020/</a:t>
            </a:r>
            <a:endParaRPr lang="en-US" dirty="0"/>
          </a:p>
          <a:p>
            <a:r>
              <a:rPr lang="en-US" dirty="0">
                <a:hlinkClick r:id="rId7"/>
              </a:rPr>
              <a:t>https://genius.com/artists/Creed</a:t>
            </a:r>
            <a:endParaRPr lang="en-US" dirty="0"/>
          </a:p>
          <a:p>
            <a:r>
              <a:rPr lang="en-US" dirty="0">
                <a:hlinkClick r:id="rId8"/>
              </a:rPr>
              <a:t>https://app.podscribe.ai/episode/83925922?tabValue=1</a:t>
            </a:r>
            <a:endParaRPr lang="en-US" dirty="0"/>
          </a:p>
          <a:p>
            <a:endParaRPr lang="en-US" dirty="0"/>
          </a:p>
          <a:p>
            <a:endParaRPr lang="en-US" dirty="0"/>
          </a:p>
        </p:txBody>
      </p:sp>
    </p:spTree>
    <p:extLst>
      <p:ext uri="{BB962C8B-B14F-4D97-AF65-F5344CB8AC3E}">
        <p14:creationId xmlns:p14="http://schemas.microsoft.com/office/powerpoint/2010/main" val="95915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10F9-B6FC-4291-FECE-9103001B3AEE}"/>
              </a:ext>
            </a:extLst>
          </p:cNvPr>
          <p:cNvSpPr>
            <a:spLocks noGrp="1"/>
          </p:cNvSpPr>
          <p:nvPr>
            <p:ph type="title"/>
          </p:nvPr>
        </p:nvSpPr>
        <p:spPr>
          <a:xfrm>
            <a:off x="640080" y="1371600"/>
            <a:ext cx="10890928" cy="971550"/>
          </a:xfrm>
        </p:spPr>
        <p:txBody>
          <a:bodyPr anchor="t">
            <a:normAutofit/>
          </a:bodyPr>
          <a:lstStyle/>
          <a:p>
            <a:endParaRPr lang="en-US" dirty="0"/>
          </a:p>
        </p:txBody>
      </p:sp>
      <p:sp>
        <p:nvSpPr>
          <p:cNvPr id="2075" name="Content Placeholder 2">
            <a:extLst>
              <a:ext uri="{FF2B5EF4-FFF2-40B4-BE49-F238E27FC236}">
                <a16:creationId xmlns:a16="http://schemas.microsoft.com/office/drawing/2014/main" id="{FB2C4B24-C8E1-10A1-C8F1-3C1E8532AAEC}"/>
              </a:ext>
            </a:extLst>
          </p:cNvPr>
          <p:cNvSpPr>
            <a:spLocks noGrp="1"/>
          </p:cNvSpPr>
          <p:nvPr>
            <p:ph idx="1"/>
          </p:nvPr>
        </p:nvSpPr>
        <p:spPr>
          <a:xfrm>
            <a:off x="6871063" y="2537460"/>
            <a:ext cx="4659945" cy="3760459"/>
          </a:xfrm>
        </p:spPr>
        <p:txBody>
          <a:bodyPr anchor="t">
            <a:normAutofit/>
          </a:bodyPr>
          <a:lstStyle/>
          <a:p>
            <a:endParaRPr lang="en-US"/>
          </a:p>
        </p:txBody>
      </p:sp>
      <p:pic>
        <p:nvPicPr>
          <p:cNvPr id="7" name="Picture 6">
            <a:extLst>
              <a:ext uri="{FF2B5EF4-FFF2-40B4-BE49-F238E27FC236}">
                <a16:creationId xmlns:a16="http://schemas.microsoft.com/office/drawing/2014/main" id="{B09BAA53-4B60-24BE-927C-B6F6D58366D3}"/>
              </a:ext>
            </a:extLst>
          </p:cNvPr>
          <p:cNvPicPr>
            <a:picLocks noChangeAspect="1"/>
          </p:cNvPicPr>
          <p:nvPr/>
        </p:nvPicPr>
        <p:blipFill>
          <a:blip r:embed="rId2"/>
          <a:stretch>
            <a:fillRect/>
          </a:stretch>
        </p:blipFill>
        <p:spPr>
          <a:xfrm>
            <a:off x="19771" y="-23680"/>
            <a:ext cx="6065063" cy="5108146"/>
          </a:xfrm>
          <a:prstGeom prst="rect">
            <a:avLst/>
          </a:prstGeom>
        </p:spPr>
      </p:pic>
      <p:pic>
        <p:nvPicPr>
          <p:cNvPr id="9" name="Picture 8">
            <a:extLst>
              <a:ext uri="{FF2B5EF4-FFF2-40B4-BE49-F238E27FC236}">
                <a16:creationId xmlns:a16="http://schemas.microsoft.com/office/drawing/2014/main" id="{C0447668-28F3-0BCE-2586-B43FD743EDDB}"/>
              </a:ext>
            </a:extLst>
          </p:cNvPr>
          <p:cNvPicPr>
            <a:picLocks noChangeAspect="1"/>
          </p:cNvPicPr>
          <p:nvPr/>
        </p:nvPicPr>
        <p:blipFill>
          <a:blip r:embed="rId3"/>
          <a:stretch>
            <a:fillRect/>
          </a:stretch>
        </p:blipFill>
        <p:spPr>
          <a:xfrm>
            <a:off x="2924959" y="0"/>
            <a:ext cx="9129551" cy="2994920"/>
          </a:xfrm>
          <a:prstGeom prst="rect">
            <a:avLst/>
          </a:prstGeom>
        </p:spPr>
      </p:pic>
      <p:pic>
        <p:nvPicPr>
          <p:cNvPr id="5" name="Picture 4">
            <a:extLst>
              <a:ext uri="{FF2B5EF4-FFF2-40B4-BE49-F238E27FC236}">
                <a16:creationId xmlns:a16="http://schemas.microsoft.com/office/drawing/2014/main" id="{4C2EA754-4601-3865-3E5D-1C7B4B9A9F03}"/>
              </a:ext>
            </a:extLst>
          </p:cNvPr>
          <p:cNvPicPr>
            <a:picLocks noChangeAspect="1"/>
          </p:cNvPicPr>
          <p:nvPr/>
        </p:nvPicPr>
        <p:blipFill>
          <a:blip r:embed="rId4"/>
          <a:stretch>
            <a:fillRect/>
          </a:stretch>
        </p:blipFill>
        <p:spPr>
          <a:xfrm>
            <a:off x="3052302" y="2874260"/>
            <a:ext cx="9119927" cy="3943520"/>
          </a:xfrm>
          <a:prstGeom prst="rect">
            <a:avLst/>
          </a:prstGeom>
        </p:spPr>
      </p:pic>
      <p:sp>
        <p:nvSpPr>
          <p:cNvPr id="10" name="TextBox 9">
            <a:extLst>
              <a:ext uri="{FF2B5EF4-FFF2-40B4-BE49-F238E27FC236}">
                <a16:creationId xmlns:a16="http://schemas.microsoft.com/office/drawing/2014/main" id="{AFB1974D-DB0B-6AB0-2CAF-5BB7AF0B1B34}"/>
              </a:ext>
            </a:extLst>
          </p:cNvPr>
          <p:cNvSpPr txBox="1"/>
          <p:nvPr/>
        </p:nvSpPr>
        <p:spPr>
          <a:xfrm>
            <a:off x="19771" y="5615576"/>
            <a:ext cx="3048162" cy="923330"/>
          </a:xfrm>
          <a:prstGeom prst="rect">
            <a:avLst/>
          </a:prstGeom>
          <a:noFill/>
        </p:spPr>
        <p:txBody>
          <a:bodyPr wrap="square" rtlCol="0">
            <a:spAutoFit/>
          </a:bodyPr>
          <a:lstStyle/>
          <a:p>
            <a:r>
              <a:rPr lang="en-US" dirty="0"/>
              <a:t>loudwire.com</a:t>
            </a:r>
          </a:p>
          <a:p>
            <a:r>
              <a:rPr lang="en-US" dirty="0"/>
              <a:t>metalsucks.net</a:t>
            </a:r>
          </a:p>
          <a:p>
            <a:r>
              <a:rPr lang="en-US" dirty="0"/>
              <a:t>uk.real.com</a:t>
            </a:r>
          </a:p>
        </p:txBody>
      </p:sp>
      <p:sp>
        <p:nvSpPr>
          <p:cNvPr id="12" name="Rectangle 11">
            <a:extLst>
              <a:ext uri="{FF2B5EF4-FFF2-40B4-BE49-F238E27FC236}">
                <a16:creationId xmlns:a16="http://schemas.microsoft.com/office/drawing/2014/main" id="{F3DDCFEA-ED86-7B32-C98A-04831300C7C4}"/>
              </a:ext>
            </a:extLst>
          </p:cNvPr>
          <p:cNvSpPr/>
          <p:nvPr/>
        </p:nvSpPr>
        <p:spPr>
          <a:xfrm>
            <a:off x="9340645" y="1986116"/>
            <a:ext cx="1563329" cy="24580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6EE94D-56FC-6DB1-7D99-96CC356BA054}"/>
              </a:ext>
            </a:extLst>
          </p:cNvPr>
          <p:cNvSpPr/>
          <p:nvPr/>
        </p:nvSpPr>
        <p:spPr>
          <a:xfrm>
            <a:off x="6886694" y="5486400"/>
            <a:ext cx="2611267" cy="252079"/>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F9A277-5CBC-B1FA-F571-366DC62A209E}"/>
              </a:ext>
            </a:extLst>
          </p:cNvPr>
          <p:cNvSpPr/>
          <p:nvPr/>
        </p:nvSpPr>
        <p:spPr>
          <a:xfrm>
            <a:off x="1" y="0"/>
            <a:ext cx="1209368" cy="3190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9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C5F39B-0CB2-ABB8-F970-642E33C4D476}"/>
              </a:ext>
            </a:extLst>
          </p:cNvPr>
          <p:cNvPicPr>
            <a:picLocks noGrp="1" noChangeAspect="1"/>
          </p:cNvPicPr>
          <p:nvPr>
            <p:ph idx="1"/>
          </p:nvPr>
        </p:nvPicPr>
        <p:blipFill>
          <a:blip r:embed="rId2"/>
          <a:srcRect r="1" b="716"/>
          <a:stretch/>
        </p:blipFill>
        <p:spPr>
          <a:xfrm>
            <a:off x="669591" y="842969"/>
            <a:ext cx="10852818" cy="5172062"/>
          </a:xfrm>
          <a:prstGeom prst="rect">
            <a:avLst/>
          </a:prstGeom>
        </p:spPr>
      </p:pic>
    </p:spTree>
    <p:extLst>
      <p:ext uri="{BB962C8B-B14F-4D97-AF65-F5344CB8AC3E}">
        <p14:creationId xmlns:p14="http://schemas.microsoft.com/office/powerpoint/2010/main" val="419236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45362F8-ACED-C51E-0E75-2336C7AE2CA1}"/>
              </a:ext>
            </a:extLst>
          </p:cNvPr>
          <p:cNvSpPr>
            <a:spLocks noGrp="1"/>
          </p:cNvSpPr>
          <p:nvPr>
            <p:ph type="title"/>
          </p:nvPr>
        </p:nvSpPr>
        <p:spPr>
          <a:xfrm>
            <a:off x="636916" y="4542503"/>
            <a:ext cx="9184606" cy="1179870"/>
          </a:xfrm>
        </p:spPr>
        <p:txBody>
          <a:bodyPr vert="horz" lIns="91440" tIns="45720" rIns="91440" bIns="45720" rtlCol="0" anchor="b">
            <a:normAutofit/>
          </a:bodyPr>
          <a:lstStyle/>
          <a:p>
            <a:r>
              <a:rPr lang="en-US" sz="5600">
                <a:effectLst/>
              </a:rPr>
              <a:t>Latent Dirichlet Allocation</a:t>
            </a:r>
            <a:endParaRPr lang="en-US" sz="5600"/>
          </a:p>
        </p:txBody>
      </p:sp>
      <p:pic>
        <p:nvPicPr>
          <p:cNvPr id="5" name="Picture 4">
            <a:extLst>
              <a:ext uri="{FF2B5EF4-FFF2-40B4-BE49-F238E27FC236}">
                <a16:creationId xmlns:a16="http://schemas.microsoft.com/office/drawing/2014/main" id="{25A4FB2E-806B-C1BA-8F17-5367D100B93B}"/>
              </a:ext>
            </a:extLst>
          </p:cNvPr>
          <p:cNvPicPr>
            <a:picLocks noChangeAspect="1"/>
          </p:cNvPicPr>
          <p:nvPr/>
        </p:nvPicPr>
        <p:blipFill>
          <a:blip r:embed="rId7"/>
          <a:srcRect t="890" r="-3" b="-3"/>
          <a:stretch/>
        </p:blipFill>
        <p:spPr>
          <a:xfrm>
            <a:off x="635458" y="640080"/>
            <a:ext cx="9186063"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59344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157" name="Picture 4156">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58" name="Picture 4157">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159" name="Oval 4158">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160" name="Picture 415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61" name="Picture 4160">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62" name="Rectangle 416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098" name="Picture 2" descr="ChatGPT Logo - Chat gpt Icon on Black Background 21608790 Vector Art at  Vecteezy">
            <a:extLst>
              <a:ext uri="{FF2B5EF4-FFF2-40B4-BE49-F238E27FC236}">
                <a16:creationId xmlns:a16="http://schemas.microsoft.com/office/drawing/2014/main" id="{EECB7561-7C5F-84E5-7362-CB820E1983B8}"/>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t="4675" r="1" b="4669"/>
          <a:stretch/>
        </p:blipFill>
        <p:spPr bwMode="auto">
          <a:xfrm>
            <a:off x="20" y="10"/>
            <a:ext cx="7564706" cy="6857990"/>
          </a:xfrm>
          <a:prstGeom prst="rect">
            <a:avLst/>
          </a:prstGeom>
          <a:noFill/>
          <a:extLst>
            <a:ext uri="{909E8E84-426E-40DD-AFC4-6F175D3DCCD1}">
              <a14:hiddenFill xmlns:a14="http://schemas.microsoft.com/office/drawing/2010/main">
                <a:solidFill>
                  <a:srgbClr val="FFFFFF"/>
                </a:solidFill>
              </a14:hiddenFill>
            </a:ext>
          </a:extLst>
        </p:spPr>
      </p:pic>
      <p:sp>
        <p:nvSpPr>
          <p:cNvPr id="4163" name="Rectangle 4162">
            <a:extLst>
              <a:ext uri="{FF2B5EF4-FFF2-40B4-BE49-F238E27FC236}">
                <a16:creationId xmlns:a16="http://schemas.microsoft.com/office/drawing/2014/main" id="{FC65B2DA-764C-4CA5-B46A-F3976DDCD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107" y="0"/>
            <a:ext cx="3573504"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64" name="Rectangle 4163">
            <a:extLst>
              <a:ext uri="{FF2B5EF4-FFF2-40B4-BE49-F238E27FC236}">
                <a16:creationId xmlns:a16="http://schemas.microsoft.com/office/drawing/2014/main" id="{FE7A30D9-706B-4E0F-A023-6AEA2863E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0365" y="1295400"/>
            <a:ext cx="3574834"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50423-D642-EBA0-2BB5-8995BB5D9883}"/>
              </a:ext>
            </a:extLst>
          </p:cNvPr>
          <p:cNvSpPr>
            <a:spLocks noGrp="1"/>
          </p:cNvSpPr>
          <p:nvPr>
            <p:ph type="title"/>
          </p:nvPr>
        </p:nvSpPr>
        <p:spPr>
          <a:xfrm>
            <a:off x="7710725" y="2766419"/>
            <a:ext cx="2641815" cy="3329581"/>
          </a:xfrm>
        </p:spPr>
        <p:txBody>
          <a:bodyPr vert="horz" lIns="91440" tIns="45720" rIns="91440" bIns="45720" rtlCol="0" anchor="b">
            <a:normAutofit/>
          </a:bodyPr>
          <a:lstStyle/>
          <a:p>
            <a:pPr>
              <a:lnSpc>
                <a:spcPct val="90000"/>
              </a:lnSpc>
            </a:pPr>
            <a:r>
              <a:rPr lang="en-US" sz="1400" dirty="0"/>
              <a:t>Jesus God Christ Faith Pray Prayer Bible Church Heaven Grace Gospel Salvation Holy Spirit Lord Redeem Forgive Sin Believe Worship Glory Cross Crucify Messiah Hallelujah Praise Blessing Miracle Sacred Eternal Trinity Disciple Apostle Covenant Resurrection Righteous Commandments Truth Mercy Light Love Peace Prophet Kingdom Charity Repent Shepherd Sacrifice Revival Deliverance</a:t>
            </a:r>
          </a:p>
        </p:txBody>
      </p:sp>
      <p:sp>
        <p:nvSpPr>
          <p:cNvPr id="4165" name="Content Placeholder 4137">
            <a:extLst>
              <a:ext uri="{FF2B5EF4-FFF2-40B4-BE49-F238E27FC236}">
                <a16:creationId xmlns:a16="http://schemas.microsoft.com/office/drawing/2014/main" id="{6992696C-52AF-9CF6-201D-715EB4BC957D}"/>
              </a:ext>
            </a:extLst>
          </p:cNvPr>
          <p:cNvSpPr>
            <a:spLocks noGrp="1"/>
          </p:cNvSpPr>
          <p:nvPr>
            <p:ph idx="1"/>
          </p:nvPr>
        </p:nvSpPr>
        <p:spPr>
          <a:xfrm>
            <a:off x="7710725" y="1398089"/>
            <a:ext cx="2641815" cy="861420"/>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250 Religious Christian Words</a:t>
            </a:r>
          </a:p>
        </p:txBody>
      </p:sp>
    </p:spTree>
    <p:extLst>
      <p:ext uri="{BB962C8B-B14F-4D97-AF65-F5344CB8AC3E}">
        <p14:creationId xmlns:p14="http://schemas.microsoft.com/office/powerpoint/2010/main" val="154001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3DBD164C-D112-8D81-8AF9-4203275B5946}"/>
              </a:ext>
            </a:extLst>
          </p:cNvPr>
          <p:cNvPicPr>
            <a:picLocks noGrp="1" noChangeAspect="1"/>
          </p:cNvPicPr>
          <p:nvPr>
            <p:ph idx="1"/>
          </p:nvPr>
        </p:nvPicPr>
        <p:blipFill>
          <a:blip r:embed="rId6"/>
          <a:stretch>
            <a:fillRect/>
          </a:stretch>
        </p:blipFill>
        <p:spPr>
          <a:xfrm>
            <a:off x="406735" y="271064"/>
            <a:ext cx="9775155" cy="3540033"/>
          </a:xfrm>
          <a:prstGeom prst="rect">
            <a:avLst/>
          </a:prstGeom>
          <a:effectLst/>
        </p:spPr>
      </p:pic>
      <p:sp>
        <p:nvSpPr>
          <p:cNvPr id="29" name="Freeform: Shape 2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D92002-4CA6-ECCC-4D56-052D2297BA16}"/>
              </a:ext>
            </a:extLst>
          </p:cNvPr>
          <p:cNvSpPr txBox="1"/>
          <p:nvPr/>
        </p:nvSpPr>
        <p:spPr>
          <a:xfrm>
            <a:off x="636916" y="4854346"/>
            <a:ext cx="9149350" cy="868026"/>
          </a:xfrm>
          <a:prstGeom prst="rect">
            <a:avLst/>
          </a:prstGeom>
        </p:spPr>
        <p:txBody>
          <a:bodyPr vert="horz" lIns="91440" tIns="45720" rIns="91440" bIns="45720" rtlCol="0" anchor="b">
            <a:normAutofit/>
          </a:bodyPr>
          <a:lstStyle/>
          <a:p>
            <a:pPr>
              <a:spcBef>
                <a:spcPct val="0"/>
              </a:spcBef>
              <a:spcAft>
                <a:spcPts val="600"/>
              </a:spcAft>
              <a:buClr>
                <a:schemeClr val="bg2">
                  <a:lumMod val="40000"/>
                  <a:lumOff val="60000"/>
                </a:schemeClr>
              </a:buClr>
              <a:buSzPct val="80000"/>
            </a:pPr>
            <a:r>
              <a:rPr lang="en-US" sz="4800" b="0" i="0" kern="1200">
                <a:solidFill>
                  <a:srgbClr val="EBEBEB"/>
                </a:solidFill>
                <a:latin typeface="+mj-lt"/>
                <a:ea typeface="+mj-ea"/>
                <a:cs typeface="+mj-cs"/>
              </a:rPr>
              <a:t>Results</a:t>
            </a:r>
          </a:p>
        </p:txBody>
      </p:sp>
    </p:spTree>
    <p:extLst>
      <p:ext uri="{BB962C8B-B14F-4D97-AF65-F5344CB8AC3E}">
        <p14:creationId xmlns:p14="http://schemas.microsoft.com/office/powerpoint/2010/main" val="48115507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189616-DAFE-C300-EFD5-A7F1AE7384BF}"/>
              </a:ext>
            </a:extLst>
          </p:cNvPr>
          <p:cNvPicPr>
            <a:picLocks noGrp="1" noChangeAspect="1"/>
          </p:cNvPicPr>
          <p:nvPr>
            <p:ph idx="1"/>
          </p:nvPr>
        </p:nvPicPr>
        <p:blipFill>
          <a:blip r:embed="rId7"/>
          <a:stretch>
            <a:fillRect/>
          </a:stretch>
        </p:blipFill>
        <p:spPr>
          <a:xfrm>
            <a:off x="3074913" y="190899"/>
            <a:ext cx="5877153" cy="6476201"/>
          </a:xfrm>
          <a:prstGeom prst="rect">
            <a:avLst/>
          </a:prstGeom>
        </p:spPr>
      </p:pic>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A24E0F73-52AA-B839-C125-3B2C173001F1}"/>
              </a:ext>
            </a:extLst>
          </p:cNvPr>
          <p:cNvSpPr/>
          <p:nvPr/>
        </p:nvSpPr>
        <p:spPr>
          <a:xfrm>
            <a:off x="4380144" y="5257800"/>
            <a:ext cx="4321404" cy="572729"/>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75B59E-F148-E080-FE3F-36E178DE392B}"/>
              </a:ext>
            </a:extLst>
          </p:cNvPr>
          <p:cNvSpPr/>
          <p:nvPr/>
        </p:nvSpPr>
        <p:spPr>
          <a:xfrm>
            <a:off x="4380145" y="5830529"/>
            <a:ext cx="625609" cy="190899"/>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65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9EB46A96-5256-0635-308C-871088D6A2F8}"/>
              </a:ext>
            </a:extLst>
          </p:cNvPr>
          <p:cNvPicPr>
            <a:picLocks noGrp="1" noChangeAspect="1"/>
          </p:cNvPicPr>
          <p:nvPr>
            <p:ph idx="1"/>
          </p:nvPr>
        </p:nvPicPr>
        <p:blipFill>
          <a:blip r:embed="rId7"/>
          <a:stretch>
            <a:fillRect/>
          </a:stretch>
        </p:blipFill>
        <p:spPr>
          <a:xfrm>
            <a:off x="553502" y="949886"/>
            <a:ext cx="11161486" cy="5022669"/>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22" name="Picture 2" descr="This Past Weekend w/ Theo Von | iHeart">
            <a:extLst>
              <a:ext uri="{FF2B5EF4-FFF2-40B4-BE49-F238E27FC236}">
                <a16:creationId xmlns:a16="http://schemas.microsoft.com/office/drawing/2014/main" id="{60F94161-5690-A45A-EAD0-464886320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3370" y="81509"/>
            <a:ext cx="2998749" cy="15743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AA83171-CEA4-89EF-86CA-8B17DEE1A09F}"/>
              </a:ext>
            </a:extLst>
          </p:cNvPr>
          <p:cNvSpPr/>
          <p:nvPr/>
        </p:nvSpPr>
        <p:spPr>
          <a:xfrm>
            <a:off x="6876819" y="2057367"/>
            <a:ext cx="4683809" cy="18386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6A0EF5-869F-82DF-15FB-B4841D83A625}"/>
              </a:ext>
            </a:extLst>
          </p:cNvPr>
          <p:cNvSpPr/>
          <p:nvPr/>
        </p:nvSpPr>
        <p:spPr>
          <a:xfrm>
            <a:off x="631372" y="2241234"/>
            <a:ext cx="9806440" cy="141132"/>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21AAB0-161D-B53D-4173-DCC78912B387}"/>
              </a:ext>
            </a:extLst>
          </p:cNvPr>
          <p:cNvSpPr/>
          <p:nvPr/>
        </p:nvSpPr>
        <p:spPr>
          <a:xfrm>
            <a:off x="631373" y="2994166"/>
            <a:ext cx="1906088" cy="190994"/>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57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F14E3BA-F1E8-16EE-6878-F1661CA3F9A8}"/>
              </a:ext>
            </a:extLst>
          </p:cNvPr>
          <p:cNvPicPr>
            <a:picLocks noChangeAspect="1"/>
          </p:cNvPicPr>
          <p:nvPr/>
        </p:nvPicPr>
        <p:blipFill>
          <a:blip r:embed="rId7">
            <a:duotone>
              <a:prstClr val="black"/>
              <a:schemeClr val="accent5">
                <a:tint val="45000"/>
                <a:satMod val="400000"/>
              </a:schemeClr>
            </a:duotone>
            <a:alphaModFix amt="25000"/>
          </a:blip>
          <a:srcRect t="444" b="-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5AF9009-150A-BF5C-D15D-32EE71750A97}"/>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t>Creed: A Higher Purpose or Just Higher Charts?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92005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108</TotalTime>
  <Words>202</Words>
  <Application>Microsoft Office PowerPoint</Application>
  <PresentationFormat>Widescreen</PresentationFormat>
  <Paragraphs>18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vt:lpstr>
      <vt:lpstr>Creed: Christian Rock or Just Rocking Christians?</vt:lpstr>
      <vt:lpstr>PowerPoint Presentation</vt:lpstr>
      <vt:lpstr>PowerPoint Presentation</vt:lpstr>
      <vt:lpstr>Latent Dirichlet Allocation</vt:lpstr>
      <vt:lpstr>Jesus God Christ Faith Pray Prayer Bible Church Heaven Grace Gospel Salvation Holy Spirit Lord Redeem Forgive Sin Believe Worship Glory Cross Crucify Messiah Hallelujah Praise Blessing Miracle Sacred Eternal Trinity Disciple Apostle Covenant Resurrection Righteous Commandments Truth Mercy Light Love Peace Prophet Kingdom Charity Repent Shepherd Sacrifice Revival Deliverance</vt:lpstr>
      <vt:lpstr>PowerPoint Presentation</vt:lpstr>
      <vt:lpstr>PowerPoint Presentation</vt:lpstr>
      <vt:lpstr>PowerPoint Presentation</vt:lpstr>
      <vt:lpstr>Creed: A Higher Purpose or Just Higher Charts?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tonyallstar 1</dc:creator>
  <cp:lastModifiedBy>tonyallstar 1</cp:lastModifiedBy>
  <cp:revision>1</cp:revision>
  <dcterms:created xsi:type="dcterms:W3CDTF">2025-02-19T19:11:56Z</dcterms:created>
  <dcterms:modified xsi:type="dcterms:W3CDTF">2025-02-19T21:00:26Z</dcterms:modified>
</cp:coreProperties>
</file>